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86" r:id="rId2"/>
    <p:sldId id="265" r:id="rId3"/>
    <p:sldId id="266" r:id="rId4"/>
    <p:sldId id="269" r:id="rId5"/>
    <p:sldId id="270" r:id="rId6"/>
    <p:sldId id="268" r:id="rId7"/>
    <p:sldId id="267" r:id="rId8"/>
    <p:sldId id="272" r:id="rId9"/>
    <p:sldId id="271" r:id="rId10"/>
    <p:sldId id="273" r:id="rId11"/>
    <p:sldId id="274" r:id="rId12"/>
    <p:sldId id="275" r:id="rId13"/>
    <p:sldId id="276" r:id="rId14"/>
    <p:sldId id="278" r:id="rId15"/>
    <p:sldId id="277" r:id="rId16"/>
    <p:sldId id="279" r:id="rId17"/>
    <p:sldId id="280" r:id="rId18"/>
    <p:sldId id="281" r:id="rId19"/>
    <p:sldId id="282" r:id="rId20"/>
    <p:sldId id="283" r:id="rId21"/>
    <p:sldId id="284" r:id="rId22"/>
    <p:sldId id="287" r:id="rId23"/>
    <p:sldId id="285" r:id="rId24"/>
    <p:sldId id="288" r:id="rId25"/>
    <p:sldId id="263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EFE"/>
    <a:srgbClr val="274E75"/>
    <a:srgbClr val="96EAFE"/>
    <a:srgbClr val="7C5989"/>
    <a:srgbClr val="000066"/>
    <a:srgbClr val="4D6B89"/>
    <a:srgbClr val="384E64"/>
    <a:srgbClr val="5F5F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6" autoAdjust="0"/>
    <p:restoredTop sz="93617" autoAdjust="0"/>
  </p:normalViewPr>
  <p:slideViewPr>
    <p:cSldViewPr>
      <p:cViewPr varScale="1">
        <p:scale>
          <a:sx n="68" d="100"/>
          <a:sy n="68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74246-561A-480A-B173-800DDC592512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117E1-2139-4D54-AF52-929001107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819400"/>
            <a:ext cx="9144000" cy="609600"/>
          </a:xfrm>
        </p:spPr>
        <p:txBody>
          <a:bodyPr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352800"/>
            <a:ext cx="9144000" cy="3048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9DF3C0B-92A5-4F89-8017-57D42AF538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8C9DA7-7677-4F2F-9D36-BAC9E1158C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225FC-B2E6-4E86-9BA1-994184E2F2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25B6-B4C9-4701-BDA8-0899DBBD53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BAB874-47F0-4CB2-9D39-79412A5E86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9D96A2-3369-4FC9-94E7-E09C496C73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01DFFD-51B1-4950-9E4C-F026FE0A1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6611D-1E24-465F-8B4D-EDE3E298DF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DC56E-6A0F-4FA9-A6B6-2EFC38615B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CBFB33-019A-401C-90B6-E662DF5622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77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77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0396E-C26B-4D31-A276-B76854D43B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762000"/>
            <a:ext cx="7772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fld id="{DDDC1E56-938C-482F-A36A-850070D53B1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Impact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Impact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Impact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Impac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Impact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Impact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Impact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74E75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08554" y="1052736"/>
            <a:ext cx="44483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10.03.2017 год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16" name="Picture 12" descr="C:\Users\1\Pictures\к уроку\i (1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2940819" cy="4452648"/>
          </a:xfrm>
          <a:prstGeom prst="rect">
            <a:avLst/>
          </a:prstGeom>
          <a:ln w="190500" cap="sq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7117" name="Picture 13" descr="C:\Users\1\Pictures\к уроку\i (10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692696"/>
            <a:ext cx="3424237" cy="4630258"/>
          </a:xfrm>
          <a:prstGeom prst="rect">
            <a:avLst/>
          </a:prstGeom>
          <a:ln w="190500" cap="sq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9" name="Picture 7" descr="C:\Users\1\Pictures\к уроку\i (6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24744"/>
            <a:ext cx="2742009" cy="48322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400" name="Picture 8" descr="C:\Users\1\Pictures\к уроку\i (7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9269" y="1988840"/>
            <a:ext cx="4346131" cy="2654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1\Pictures\к уроку\i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88640"/>
            <a:ext cx="4505300" cy="3410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2947" name="Picture 3" descr="C:\Users\1\Pictures\к уроку\i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911870"/>
            <a:ext cx="3960440" cy="2764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Users\1\Pictures\к уроку\i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88640"/>
            <a:ext cx="5322168" cy="1973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3971" name="Picture 3" descr="C:\Users\1\Pictures\к уроку\i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348880"/>
            <a:ext cx="4410075" cy="2047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3973" name="Picture 5" descr="C:\Users\1\Pictures\к уроку\i (14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552811"/>
            <a:ext cx="3870573" cy="2305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644008" y="4293096"/>
            <a:ext cx="3995936" cy="2088232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chemeClr val="accent6"/>
                </a:solidFill>
              </a:rPr>
              <a:t>Интегрированный урок</a:t>
            </a:r>
          </a:p>
          <a:p>
            <a:pPr algn="r"/>
            <a:r>
              <a:rPr lang="ru-RU" sz="1800" dirty="0" smtClean="0">
                <a:solidFill>
                  <a:schemeClr val="accent6"/>
                </a:solidFill>
              </a:rPr>
              <a:t>ОБЖ и истории</a:t>
            </a:r>
          </a:p>
          <a:p>
            <a:pPr algn="r"/>
            <a:r>
              <a:rPr lang="ru-RU" sz="1800" dirty="0" smtClean="0">
                <a:solidFill>
                  <a:schemeClr val="accent6"/>
                </a:solidFill>
              </a:rPr>
              <a:t>в 8 классе </a:t>
            </a:r>
          </a:p>
          <a:p>
            <a:pPr algn="r"/>
            <a:r>
              <a:rPr lang="ru-RU" sz="1800" dirty="0" smtClean="0">
                <a:solidFill>
                  <a:schemeClr val="accent6"/>
                </a:solidFill>
              </a:rPr>
              <a:t>Разработали</a:t>
            </a:r>
          </a:p>
          <a:p>
            <a:pPr algn="r"/>
            <a:r>
              <a:rPr lang="ru-RU" sz="1800" dirty="0" err="1" smtClean="0">
                <a:solidFill>
                  <a:schemeClr val="accent6"/>
                </a:solidFill>
              </a:rPr>
              <a:t>Марышева</a:t>
            </a:r>
            <a:r>
              <a:rPr lang="ru-RU" sz="1800" dirty="0" smtClean="0">
                <a:solidFill>
                  <a:schemeClr val="accent6"/>
                </a:solidFill>
              </a:rPr>
              <a:t> С.Н.</a:t>
            </a:r>
          </a:p>
          <a:p>
            <a:pPr algn="r"/>
            <a:r>
              <a:rPr lang="ru-RU" sz="1800" dirty="0" err="1" smtClean="0">
                <a:solidFill>
                  <a:schemeClr val="accent6"/>
                </a:solidFill>
              </a:rPr>
              <a:t>Марышева</a:t>
            </a:r>
            <a:r>
              <a:rPr lang="ru-RU" sz="1800" dirty="0" smtClean="0">
                <a:solidFill>
                  <a:schemeClr val="accent6"/>
                </a:solidFill>
              </a:rPr>
              <a:t> И.А.</a:t>
            </a:r>
          </a:p>
          <a:p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1196752"/>
            <a:ext cx="612068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Красота,</a:t>
            </a:r>
          </a:p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</a:t>
            </a:r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доровье,</a:t>
            </a:r>
          </a:p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вижение 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332656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6"/>
                </a:solidFill>
              </a:rPr>
              <a:t>МБОУ «</a:t>
            </a:r>
            <a:r>
              <a:rPr lang="ru-RU" sz="2000" dirty="0" err="1" smtClean="0">
                <a:solidFill>
                  <a:schemeClr val="accent6"/>
                </a:solidFill>
              </a:rPr>
              <a:t>Козиковская</a:t>
            </a:r>
            <a:r>
              <a:rPr lang="ru-RU" sz="2000" dirty="0" smtClean="0">
                <a:solidFill>
                  <a:schemeClr val="accent6"/>
                </a:solidFill>
              </a:rPr>
              <a:t> средняя общеобразовательная школа»</a:t>
            </a:r>
            <a:endParaRPr lang="ru-RU" sz="20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980728"/>
            <a:ext cx="6948264" cy="1656184"/>
          </a:xfrm>
        </p:spPr>
        <p:txBody>
          <a:bodyPr/>
          <a:lstStyle/>
          <a:p>
            <a:r>
              <a:rPr lang="ru-RU" b="0" dirty="0" smtClean="0"/>
              <a:t>	</a:t>
            </a:r>
            <a:r>
              <a:rPr lang="ru-RU" dirty="0" smtClean="0">
                <a:ln>
                  <a:solidFill>
                    <a:schemeClr val="tx2"/>
                  </a:solidFill>
                </a:ln>
                <a:solidFill>
                  <a:schemeClr val="accent6"/>
                </a:solidFill>
              </a:rPr>
              <a:t>в</a:t>
            </a:r>
            <a:r>
              <a:rPr lang="ru-RU" dirty="0" smtClean="0">
                <a:ln>
                  <a:solidFill>
                    <a:schemeClr val="tx2"/>
                  </a:solidFill>
                </a:ln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сё </a:t>
            </a:r>
            <a:r>
              <a:rPr lang="ru-RU" dirty="0">
                <a:ln>
                  <a:solidFill>
                    <a:schemeClr val="tx2"/>
                  </a:solidFill>
                </a:ln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красивое, прекрасное, всё то, что доставляет эстетическое и нравственное наслаждение. </a:t>
            </a:r>
            <a:endParaRPr lang="en-US" dirty="0">
              <a:ln>
                <a:solidFill>
                  <a:schemeClr val="tx2"/>
                </a:solidFill>
              </a:ln>
              <a:solidFill>
                <a:schemeClr val="accent6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15816" y="332656"/>
            <a:ext cx="6228184" cy="533400"/>
          </a:xfrm>
        </p:spPr>
        <p:txBody>
          <a:bodyPr/>
          <a:lstStyle/>
          <a:p>
            <a:pPr algn="l"/>
            <a:r>
              <a:rPr lang="ru-RU" dirty="0" smtClean="0"/>
              <a:t>Красота - </a:t>
            </a:r>
            <a:endParaRPr lang="ru-RU" dirty="0"/>
          </a:p>
        </p:txBody>
      </p:sp>
      <p:pic>
        <p:nvPicPr>
          <p:cNvPr id="80901" name="Picture 5" descr="C:\Users\1\Desktop\!к проектам\tree_fie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365104"/>
            <a:ext cx="3116120" cy="2492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0902" name="Picture 6" descr="C:\Users\1\Pictures\к уроку\i (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492896"/>
            <a:ext cx="2316032" cy="2911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0903" name="Picture 7" descr="C:\Users\1\Pictures\к уроку\Фуксия_цветок_красот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916832"/>
            <a:ext cx="2880320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3275856" cy="533400"/>
          </a:xfrm>
        </p:spPr>
        <p:txBody>
          <a:bodyPr/>
          <a:lstStyle/>
          <a:p>
            <a:r>
              <a:rPr lang="ru-RU" dirty="0" smtClean="0"/>
              <a:t>Здоровье -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11760" y="188640"/>
            <a:ext cx="6732240" cy="1730896"/>
          </a:xfrm>
        </p:spPr>
        <p:txBody>
          <a:bodyPr/>
          <a:lstStyle/>
          <a:p>
            <a:r>
              <a:rPr lang="ru-RU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правильная, нормальная деятельность организма, его полное физическое и психическое благополучие. </a:t>
            </a:r>
            <a:endParaRPr lang="ru-RU" dirty="0">
              <a:ln>
                <a:solidFill>
                  <a:schemeClr val="tx1"/>
                </a:solidFill>
              </a:ln>
              <a:solidFill>
                <a:schemeClr val="accent6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899592" y="2708920"/>
            <a:ext cx="4458072" cy="3456384"/>
          </a:xfrm>
        </p:spPr>
        <p:txBody>
          <a:bodyPr/>
          <a:lstStyle/>
          <a:p>
            <a:r>
              <a:rPr lang="ru-RU" i="1" dirty="0" smtClean="0">
                <a:solidFill>
                  <a:srgbClr val="274E75"/>
                </a:solidFill>
              </a:rPr>
              <a:t>Функции </a:t>
            </a:r>
            <a:r>
              <a:rPr lang="ru-RU" i="1" dirty="0" smtClean="0">
                <a:solidFill>
                  <a:srgbClr val="274E75"/>
                </a:solidFill>
              </a:rPr>
              <a:t>здоровья: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274E75"/>
                </a:solidFill>
              </a:rPr>
              <a:t>Биологическая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274E75"/>
                </a:solidFill>
              </a:rPr>
              <a:t>Физиологическая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274E75"/>
                </a:solidFill>
              </a:rPr>
              <a:t>Психофизиологическая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274E75"/>
                </a:solidFill>
              </a:rPr>
              <a:t>Социальная </a:t>
            </a:r>
            <a:r>
              <a:rPr lang="ru-RU" i="1" dirty="0" smtClean="0"/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 descr="C:\Users\1\Pictures\к уроку\i (3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933056"/>
            <a:ext cx="2691425" cy="201622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Users\1\Pictures\к уроку\i (2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7056784" cy="4875462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r>
              <a:rPr lang="ru-RU" dirty="0" smtClean="0"/>
              <a:t>Что необходимо</a:t>
            </a:r>
            <a:br>
              <a:rPr lang="ru-RU" dirty="0" smtClean="0"/>
            </a:br>
            <a:r>
              <a:rPr lang="ru-RU" dirty="0" smtClean="0"/>
              <a:t> для сохранения здоровья</a:t>
            </a:r>
            <a:endParaRPr lang="ru-RU" dirty="0"/>
          </a:p>
        </p:txBody>
      </p:sp>
      <p:pic>
        <p:nvPicPr>
          <p:cNvPr id="860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12776"/>
            <a:ext cx="6350942" cy="51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/>
          <a:lstStyle/>
          <a:p>
            <a:r>
              <a:rPr lang="ru-RU" dirty="0" smtClean="0"/>
              <a:t>Факторы образа жизни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71600" y="1937792"/>
            <a:ext cx="7520880" cy="4515544"/>
          </a:xfr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chemeClr val="accent6"/>
                </a:solidFill>
              </a:rPr>
              <a:t>позитивный эмоциональный настрой, душевное равновесие;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chemeClr val="accent6"/>
                </a:solidFill>
              </a:rPr>
              <a:t>полноценный сон;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chemeClr val="accent6"/>
                </a:solidFill>
              </a:rPr>
              <a:t>регулярные физические нагрузки;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chemeClr val="accent6"/>
                </a:solidFill>
              </a:rPr>
              <a:t>употребление качественной воды не менее </a:t>
            </a:r>
            <a:r>
              <a:rPr lang="ru-RU" dirty="0" smtClean="0">
                <a:solidFill>
                  <a:schemeClr val="accent6"/>
                </a:solidFill>
              </a:rPr>
              <a:t>  2 </a:t>
            </a:r>
            <a:r>
              <a:rPr lang="ru-RU" dirty="0">
                <a:solidFill>
                  <a:schemeClr val="accent6"/>
                </a:solidFill>
              </a:rPr>
              <a:t>литров в сутки;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chemeClr val="accent6"/>
                </a:solidFill>
              </a:rPr>
              <a:t>правильное питание;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chemeClr val="accent6"/>
                </a:solidFill>
              </a:rPr>
              <a:t>соблюдение гигиены,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chemeClr val="accent6"/>
                </a:solidFill>
              </a:rPr>
              <a:t>отказ от вредных привычек.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7526613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533400"/>
          </a:xfrm>
        </p:spPr>
        <p:txBody>
          <a:bodyPr/>
          <a:lstStyle/>
          <a:p>
            <a:r>
              <a:rPr lang="ru-RU" dirty="0" smtClean="0"/>
              <a:t>Принципы движения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980728"/>
            <a:ext cx="8064896" cy="410445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Сознательность и активность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Систематичность и последовательность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Постепенное увеличение нагрузки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Принцип индивидуализации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Комплексность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Обратимость эффекта тренировок</a:t>
            </a:r>
            <a:endParaRPr lang="ru-RU" dirty="0">
              <a:solidFill>
                <a:srgbClr val="274E75"/>
              </a:solidFill>
            </a:endParaRPr>
          </a:p>
        </p:txBody>
      </p:sp>
      <p:pic>
        <p:nvPicPr>
          <p:cNvPr id="88066" name="Picture 2" descr="C:\Users\1\Pictures\к уроку\i (2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4581128"/>
            <a:ext cx="3276600" cy="2047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:\Users\1\Pictures\к уроку\i (3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692696"/>
            <a:ext cx="6890092" cy="3518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4437112"/>
            <a:ext cx="5364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274E75"/>
                </a:solidFill>
              </a:rPr>
              <a:t>Здоровье в русской культуре – это качественная характеристика бытия человека как единицы рода.</a:t>
            </a:r>
            <a:endParaRPr lang="ru-RU" b="1" dirty="0">
              <a:solidFill>
                <a:srgbClr val="274E75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368152"/>
          </a:xfrm>
        </p:spPr>
        <p:txBody>
          <a:bodyPr/>
          <a:lstStyle/>
          <a:p>
            <a:r>
              <a:rPr lang="ru-RU" dirty="0" err="1" smtClean="0"/>
              <a:t>Съдоровъ</a:t>
            </a:r>
            <a:r>
              <a:rPr lang="ru-RU" dirty="0" smtClean="0"/>
              <a:t> –</a:t>
            </a:r>
            <a:br>
              <a:rPr lang="ru-RU" dirty="0" smtClean="0"/>
            </a:br>
            <a:r>
              <a:rPr lang="ru-RU" dirty="0" smtClean="0"/>
              <a:t>«крепкий, как дерево»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63" name="Picture 3" descr="C:\Users\1\Pictures\к уроку\i (4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916832"/>
            <a:ext cx="5638750" cy="4268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3" descr="C:\Users\1\Pictures\к уроку\i (37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620688"/>
            <a:ext cx="3525341" cy="3353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0116" name="Picture 4" descr="C:\Users\1\Pictures\к уроку\i (38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56992"/>
            <a:ext cx="4376212" cy="2695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764704"/>
            <a:ext cx="4248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274E75"/>
                </a:solidFill>
              </a:rPr>
              <a:t>Великая сила выросла из потребности защищать свою Родину, необходимости много работать. </a:t>
            </a:r>
            <a:endParaRPr lang="ru-RU" b="1" dirty="0">
              <a:solidFill>
                <a:srgbClr val="274E75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533400"/>
          </a:xfrm>
        </p:spPr>
        <p:txBody>
          <a:bodyPr/>
          <a:lstStyle/>
          <a:p>
            <a:r>
              <a:rPr lang="ru-RU" dirty="0" smtClean="0"/>
              <a:t>Богатыри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3187" name="Picture 3" descr="C:\Users\1\Pictures\к уроку\i (4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501008"/>
            <a:ext cx="3870507" cy="3140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 descr="C:\Users\1\Pictures\к уроку\i (4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980728"/>
            <a:ext cx="4757691" cy="3090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533400"/>
          </a:xfrm>
        </p:spPr>
        <p:txBody>
          <a:bodyPr/>
          <a:lstStyle/>
          <a:p>
            <a:r>
              <a:rPr lang="ru-RU" dirty="0" smtClean="0"/>
              <a:t>«Стенка на стенку»</a:t>
            </a:r>
            <a:endParaRPr lang="ru-RU" dirty="0"/>
          </a:p>
        </p:txBody>
      </p:sp>
      <p:pic>
        <p:nvPicPr>
          <p:cNvPr id="91138" name="Picture 2" descr="C:\Users\1\Pictures\к уроку\i (4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31640" y="1340768"/>
            <a:ext cx="7151989" cy="4673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Медведь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94210" name="Picture 2" descr="C:\Users\1\Pictures\к уроку\i (46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4"/>
            <a:ext cx="3518693" cy="3518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421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052736"/>
            <a:ext cx="2724919" cy="4964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827584" y="4941168"/>
            <a:ext cx="41764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274E7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274E7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Тотем  медведя был с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74E7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амым распространенным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274E75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7416" y="1340768"/>
            <a:ext cx="5256584" cy="533400"/>
          </a:xfrm>
        </p:spPr>
        <p:txBody>
          <a:bodyPr/>
          <a:lstStyle/>
          <a:p>
            <a:r>
              <a:rPr lang="ru-RU" dirty="0" smtClean="0"/>
              <a:t>Русская баня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051" name="Picture 3" descr="C:\Users\1\Pictures\к уроку\i (5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3988069" cy="2654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:\Users\1\Pictures\к уроку\i (53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573016"/>
            <a:ext cx="4050190" cy="2695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611560" y="3861048"/>
            <a:ext cx="4032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74E75"/>
                </a:solidFill>
              </a:rPr>
              <a:t>«Банька парит –</a:t>
            </a:r>
          </a:p>
          <a:p>
            <a:r>
              <a:rPr lang="ru-RU" b="1" dirty="0" smtClean="0">
                <a:solidFill>
                  <a:srgbClr val="274E75"/>
                </a:solidFill>
              </a:rPr>
              <a:t> 	         здоровье дарит»</a:t>
            </a:r>
            <a:endParaRPr lang="ru-RU" b="1" dirty="0">
              <a:solidFill>
                <a:srgbClr val="274E75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15616" y="3573016"/>
            <a:ext cx="4282008" cy="2739008"/>
          </a:xfrm>
        </p:spPr>
        <p:txBody>
          <a:bodyPr/>
          <a:lstStyle/>
          <a:p>
            <a:r>
              <a:rPr lang="ru-RU" sz="1800" dirty="0" smtClean="0">
                <a:solidFill>
                  <a:srgbClr val="274E75"/>
                </a:solidFill>
              </a:rPr>
              <a:t>Есть женщины в русских селеньях</a:t>
            </a:r>
          </a:p>
          <a:p>
            <a:r>
              <a:rPr lang="ru-RU" sz="1800" dirty="0" smtClean="0">
                <a:solidFill>
                  <a:srgbClr val="274E75"/>
                </a:solidFill>
              </a:rPr>
              <a:t>С спокойною важностью лиц,</a:t>
            </a:r>
          </a:p>
          <a:p>
            <a:r>
              <a:rPr lang="ru-RU" sz="1800" dirty="0" smtClean="0">
                <a:solidFill>
                  <a:srgbClr val="274E75"/>
                </a:solidFill>
              </a:rPr>
              <a:t>С красивою силой в движеньях,</a:t>
            </a:r>
          </a:p>
          <a:p>
            <a:r>
              <a:rPr lang="ru-RU" sz="1800" dirty="0" smtClean="0">
                <a:solidFill>
                  <a:srgbClr val="274E75"/>
                </a:solidFill>
              </a:rPr>
              <a:t>С походкой, со взглядом цариц.</a:t>
            </a:r>
          </a:p>
          <a:p>
            <a:r>
              <a:rPr lang="ru-RU" sz="1800" dirty="0" smtClean="0">
                <a:solidFill>
                  <a:srgbClr val="274E75"/>
                </a:solidFill>
              </a:rPr>
              <a:t>Их разве слепой не заметит,</a:t>
            </a:r>
          </a:p>
          <a:p>
            <a:r>
              <a:rPr lang="ru-RU" sz="1800" dirty="0" smtClean="0">
                <a:solidFill>
                  <a:srgbClr val="274E75"/>
                </a:solidFill>
              </a:rPr>
              <a:t>А зрячий о них говорит:</a:t>
            </a:r>
          </a:p>
          <a:p>
            <a:r>
              <a:rPr lang="ru-RU" sz="1800" dirty="0" smtClean="0">
                <a:solidFill>
                  <a:srgbClr val="274E75"/>
                </a:solidFill>
              </a:rPr>
              <a:t>«Пройдёт, словно солнце осветит,</a:t>
            </a:r>
          </a:p>
          <a:p>
            <a:r>
              <a:rPr lang="ru-RU" sz="1800" dirty="0" smtClean="0">
                <a:solidFill>
                  <a:srgbClr val="274E75"/>
                </a:solidFill>
              </a:rPr>
              <a:t>Посмотрит, рублём одарит».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074" name="Picture 2" descr="C:\Users\1\Pictures\к уроку\i (4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548680"/>
            <a:ext cx="1951856" cy="2760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1\Pictures\к уроку\i (50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692696"/>
            <a:ext cx="3105150" cy="2047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Users\1\Pictures\к уроку\i (49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284984"/>
            <a:ext cx="2393429" cy="33633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533400"/>
          </a:xfrm>
        </p:spPr>
        <p:txBody>
          <a:bodyPr/>
          <a:lstStyle/>
          <a:p>
            <a:r>
              <a:rPr lang="ru-RU" sz="2800" dirty="0" smtClean="0"/>
              <a:t>Физическая </a:t>
            </a:r>
            <a:r>
              <a:rPr lang="ru-RU" sz="2800" dirty="0" smtClean="0"/>
              <a:t>активность человека </a:t>
            </a:r>
            <a:r>
              <a:rPr lang="ru-RU" sz="2800" dirty="0" smtClean="0"/>
              <a:t>формирует</a:t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 smtClean="0"/>
              <a:t>его двигательные </a:t>
            </a:r>
            <a:r>
              <a:rPr lang="ru-RU" sz="2800" dirty="0" smtClean="0"/>
              <a:t>качества:</a:t>
            </a:r>
            <a:endParaRPr lang="ru-RU" sz="28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371600" y="1916832"/>
            <a:ext cx="3920480" cy="223224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 силу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 быстроту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 выносливость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 </a:t>
            </a:r>
            <a:r>
              <a:rPr lang="ru-RU" dirty="0" smtClean="0">
                <a:solidFill>
                  <a:srgbClr val="274E75"/>
                </a:solidFill>
              </a:rPr>
              <a:t>гибкость</a:t>
            </a:r>
            <a:endParaRPr lang="ru-RU" dirty="0">
              <a:solidFill>
                <a:srgbClr val="274E75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26" name="Picture 2" descr="C:\Users\1\Pictures\к уроку\i (2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628800"/>
            <a:ext cx="3772644" cy="2103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8EEFE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1\Pictures\к уроку\i (1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221088"/>
            <a:ext cx="3436615" cy="2287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8EEFE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533400"/>
          </a:xfrm>
        </p:spPr>
        <p:txBody>
          <a:bodyPr/>
          <a:lstStyle/>
          <a:p>
            <a:r>
              <a:rPr lang="ru-RU" sz="2800" dirty="0" smtClean="0"/>
              <a:t>Гиподинамия</a:t>
            </a:r>
            <a:r>
              <a:rPr lang="ru-RU" dirty="0" smtClean="0"/>
              <a:t> -</a:t>
            </a:r>
            <a:r>
              <a:rPr lang="ru-RU" sz="2000" dirty="0" smtClean="0"/>
              <a:t> </a:t>
            </a:r>
            <a:r>
              <a:rPr lang="ru-RU" sz="2400" dirty="0" smtClean="0"/>
              <a:t>недостаток двигательной активности.</a:t>
            </a:r>
            <a:endParaRPr lang="ru-RU" sz="2400" dirty="0"/>
          </a:p>
        </p:txBody>
      </p:sp>
      <p:pic>
        <p:nvPicPr>
          <p:cNvPr id="6" name="Содержимое 5" descr="i (5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916832"/>
            <a:ext cx="4234390" cy="2836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8EEFE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6" descr="i (55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64088" y="4221088"/>
            <a:ext cx="3379465" cy="2292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8EEFE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331640" y="762000"/>
            <a:ext cx="7812360" cy="554732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 Назовите определение здоровья по уставу Всемирной организации </a:t>
            </a:r>
            <a:r>
              <a:rPr lang="ru-RU" dirty="0" smtClean="0">
                <a:solidFill>
                  <a:srgbClr val="274E75"/>
                </a:solidFill>
              </a:rPr>
              <a:t>здравоохранения.</a:t>
            </a:r>
          </a:p>
          <a:p>
            <a:endParaRPr lang="ru-RU" dirty="0" smtClean="0">
              <a:solidFill>
                <a:srgbClr val="274E75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Назовите </a:t>
            </a:r>
            <a:r>
              <a:rPr lang="ru-RU" dirty="0" smtClean="0">
                <a:solidFill>
                  <a:srgbClr val="274E75"/>
                </a:solidFill>
              </a:rPr>
              <a:t>основные функции </a:t>
            </a:r>
            <a:r>
              <a:rPr lang="ru-RU" dirty="0" smtClean="0">
                <a:solidFill>
                  <a:srgbClr val="274E75"/>
                </a:solidFill>
              </a:rPr>
              <a:t>здоровья.</a:t>
            </a:r>
          </a:p>
          <a:p>
            <a:endParaRPr lang="ru-RU" dirty="0" smtClean="0">
              <a:solidFill>
                <a:srgbClr val="274E75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274E75"/>
                </a:solidFill>
              </a:rPr>
              <a:t>Какие </a:t>
            </a:r>
            <a:r>
              <a:rPr lang="ru-RU" dirty="0" smtClean="0">
                <a:solidFill>
                  <a:srgbClr val="274E75"/>
                </a:solidFill>
              </a:rPr>
              <a:t>составляющие включает в себя здоровье? </a:t>
            </a:r>
            <a:endParaRPr lang="ru-RU" dirty="0">
              <a:solidFill>
                <a:srgbClr val="274E75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5B6-B4C9-4701-BDA8-0899DBBD53C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50" name="Picture 2" descr="C:\Users\1\Pictures\к уроку\i (2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933056"/>
            <a:ext cx="3372222" cy="2535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8EEFE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80" name="Picture 224" descr="Z:\newtek\_backgrounds_1.02\Tim\powerpoint templates\101-120\cloud_skipper\cloud_skipper_p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3413" y="5218113"/>
            <a:ext cx="2008187" cy="1506537"/>
          </a:xfrm>
          <a:prstGeom prst="rect">
            <a:avLst/>
          </a:prstGeom>
          <a:noFill/>
        </p:spPr>
      </p:pic>
      <p:pic>
        <p:nvPicPr>
          <p:cNvPr id="19681" name="Picture 225" descr="Z:\newtek\_backgrounds_1.02\Tim\powerpoint templates\101-120\cloud_skipper\cloud_skipper_q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218113"/>
            <a:ext cx="2008188" cy="1506537"/>
          </a:xfrm>
          <a:prstGeom prst="rect">
            <a:avLst/>
          </a:prstGeom>
          <a:noFill/>
        </p:spPr>
      </p:pic>
      <p:pic>
        <p:nvPicPr>
          <p:cNvPr id="19682" name="Picture 226" descr="Z:\newtek\_backgrounds_1.02\Tim\powerpoint templates\101-120\cloud_skipper\cloud_skipper_s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75" y="5218113"/>
            <a:ext cx="2009775" cy="1506537"/>
          </a:xfrm>
          <a:prstGeom prst="rect">
            <a:avLst/>
          </a:prstGeom>
          <a:noFill/>
        </p:spPr>
      </p:pic>
      <p:pic>
        <p:nvPicPr>
          <p:cNvPr id="19683" name="Picture 227" descr="Z:\newtek\_backgrounds_1.02\Tim\powerpoint templates\101-120\cloud_skipper\cloud_skipper_tr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5350" y="5218113"/>
            <a:ext cx="2009775" cy="1506537"/>
          </a:xfrm>
          <a:prstGeom prst="rect">
            <a:avLst/>
          </a:prstGeom>
          <a:noFill/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-180528" y="5301208"/>
            <a:ext cx="9144000" cy="1008112"/>
          </a:xfrm>
        </p:spPr>
        <p:txBody>
          <a:bodyPr/>
          <a:lstStyle/>
          <a:p>
            <a:r>
              <a:rPr lang="ru-RU" sz="6600" dirty="0" smtClean="0"/>
              <a:t>Спасибо за урок!</a:t>
            </a:r>
            <a:endParaRPr lang="ru-RU" sz="6600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9DA7-7677-4F2F-9D36-BAC9E1158CE7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074" name="Picture 2" descr="C:\Users\1\Pictures\к уроку\i (56)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188640"/>
            <a:ext cx="6480720" cy="4854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8EEFE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cloud_skipper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Impact"/>
        <a:ea typeface=""/>
        <a:cs typeface=""/>
      </a:majorFont>
      <a:minorFont>
        <a:latin typeface="Eurosti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103E89F-E978-4446-93C7-86D6DE0CB7A9}"/>
</file>

<file path=customXml/itemProps2.xml><?xml version="1.0" encoding="utf-8"?>
<ds:datastoreItem xmlns:ds="http://schemas.openxmlformats.org/officeDocument/2006/customXml" ds:itemID="{7E3467D1-FCAF-49A1-8AEE-E458A49A87E9}"/>
</file>

<file path=customXml/itemProps3.xml><?xml version="1.0" encoding="utf-8"?>
<ds:datastoreItem xmlns:ds="http://schemas.openxmlformats.org/officeDocument/2006/customXml" ds:itemID="{4D9CE979-AA05-49D9-BBA6-85AE105AFCB2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357</TotalTime>
  <Words>238</Words>
  <Application>Microsoft Office PowerPoint</Application>
  <PresentationFormat>Экран (4:3)</PresentationFormat>
  <Paragraphs>89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cloud_skipper</vt:lpstr>
      <vt:lpstr>Слайд 1</vt:lpstr>
      <vt:lpstr>Слайд 2</vt:lpstr>
      <vt:lpstr>Слайд 3</vt:lpstr>
      <vt:lpstr>Слайд 4</vt:lpstr>
      <vt:lpstr>Слайд 5</vt:lpstr>
      <vt:lpstr>Слайд 6</vt:lpstr>
      <vt:lpstr>Красота - </vt:lpstr>
      <vt:lpstr>Здоровье - </vt:lpstr>
      <vt:lpstr>Слайд 9</vt:lpstr>
      <vt:lpstr>Что необходимо  для сохранения здоровья</vt:lpstr>
      <vt:lpstr>Факторы образа жизни</vt:lpstr>
      <vt:lpstr>Слайд 12</vt:lpstr>
      <vt:lpstr>Принципы движения </vt:lpstr>
      <vt:lpstr>Слайд 14</vt:lpstr>
      <vt:lpstr>Съдоровъ – «крепкий, как дерево» </vt:lpstr>
      <vt:lpstr>Слайд 16</vt:lpstr>
      <vt:lpstr>Богатыри</vt:lpstr>
      <vt:lpstr>«Стенка на стенку»</vt:lpstr>
      <vt:lpstr>Медведь </vt:lpstr>
      <vt:lpstr>Русская баня</vt:lpstr>
      <vt:lpstr>Слайд 21</vt:lpstr>
      <vt:lpstr>Физическая активность человека формирует  его двигательные качества:</vt:lpstr>
      <vt:lpstr>Гиподинамия - недостаток двигательной активности.</vt:lpstr>
      <vt:lpstr>Слайд 24</vt:lpstr>
      <vt:lpstr>Спасибо за урок!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36</cp:revision>
  <dcterms:created xsi:type="dcterms:W3CDTF">2017-03-02T17:49:21Z</dcterms:created>
  <dcterms:modified xsi:type="dcterms:W3CDTF">2017-03-04T16:32:42Z</dcterms:modified>
</cp:coreProperties>
</file>